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26"/>
  </p:notesMasterIdLst>
  <p:handoutMasterIdLst>
    <p:handoutMasterId r:id="rId27"/>
  </p:handoutMasterIdLst>
  <p:sldIdLst>
    <p:sldId id="529" r:id="rId3"/>
    <p:sldId id="530" r:id="rId4"/>
    <p:sldId id="500" r:id="rId5"/>
    <p:sldId id="502" r:id="rId6"/>
    <p:sldId id="501" r:id="rId7"/>
    <p:sldId id="505" r:id="rId8"/>
    <p:sldId id="467" r:id="rId9"/>
    <p:sldId id="464" r:id="rId10"/>
    <p:sldId id="469" r:id="rId11"/>
    <p:sldId id="534" r:id="rId12"/>
    <p:sldId id="503" r:id="rId13"/>
    <p:sldId id="532" r:id="rId14"/>
    <p:sldId id="533" r:id="rId15"/>
    <p:sldId id="495" r:id="rId16"/>
    <p:sldId id="475" r:id="rId17"/>
    <p:sldId id="476" r:id="rId18"/>
    <p:sldId id="496" r:id="rId19"/>
    <p:sldId id="499" r:id="rId20"/>
    <p:sldId id="487" r:id="rId21"/>
    <p:sldId id="527" r:id="rId22"/>
    <p:sldId id="528" r:id="rId23"/>
    <p:sldId id="488" r:id="rId24"/>
    <p:sldId id="490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01A234-1574-4C80-9557-F74D84F6EAB1}">
          <p14:sldIdLst>
            <p14:sldId id="529"/>
            <p14:sldId id="530"/>
            <p14:sldId id="500"/>
            <p14:sldId id="502"/>
            <p14:sldId id="501"/>
            <p14:sldId id="505"/>
            <p14:sldId id="467"/>
            <p14:sldId id="464"/>
            <p14:sldId id="469"/>
            <p14:sldId id="534"/>
            <p14:sldId id="503"/>
            <p14:sldId id="532"/>
            <p14:sldId id="533"/>
            <p14:sldId id="495"/>
            <p14:sldId id="475"/>
            <p14:sldId id="476"/>
            <p14:sldId id="496"/>
            <p14:sldId id="499"/>
            <p14:sldId id="487"/>
            <p14:sldId id="527"/>
            <p14:sldId id="528"/>
            <p14:sldId id="488"/>
            <p14:sldId id="4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75" d="100"/>
          <a:sy n="75" d="100"/>
        </p:scale>
        <p:origin x="-540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0583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2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34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449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trainings/1799/practical-teamwork-sept-2017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Practical Teamwork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81371" y="3806198"/>
            <a:ext cx="156530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94612" y="3212994"/>
            <a:ext cx="3786403" cy="2903962"/>
            <a:chOff x="8075612" y="3505200"/>
            <a:chExt cx="3405403" cy="2611756"/>
          </a:xfrm>
        </p:grpSpPr>
        <p:sp>
          <p:nvSpPr>
            <p:cNvPr id="13" name="Rectangle 12"/>
            <p:cNvSpPr/>
            <p:nvPr/>
          </p:nvSpPr>
          <p:spPr>
            <a:xfrm>
              <a:off x="8075612" y="3505200"/>
              <a:ext cx="3405403" cy="2611756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pic>
          <p:nvPicPr>
            <p:cNvPr id="17" name="Picture 3" descr="C:\Users\Vako\Desktop\315px-Microsoft__NET_Logo_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51" y="5008097"/>
              <a:ext cx="973777" cy="92740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:\Users\Vako\Desktop\logo.j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51" y="3671348"/>
              <a:ext cx="927524" cy="9275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Vako\Desktop\2136483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087" y="5008097"/>
              <a:ext cx="1545678" cy="92740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:\Users\Vako\Desktop\Java_logo_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472" y="3671348"/>
              <a:ext cx="1656293" cy="9275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99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xmlns="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lvl="1"/>
            <a:r>
              <a:rPr lang="en-US" dirty="0"/>
              <a:t>Technical Trainer @ Software University</a:t>
            </a:r>
          </a:p>
          <a:p>
            <a:pPr lvl="1"/>
            <a:r>
              <a:rPr lang="en-US" dirty="0"/>
              <a:t>Top performing student from the Software University</a:t>
            </a:r>
          </a:p>
          <a:p>
            <a:pPr lvl="1"/>
            <a:r>
              <a:rPr lang="en-US" dirty="0"/>
              <a:t>Deep interest in Data Structures &amp;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326" y="1468066"/>
            <a:ext cx="2800610" cy="2982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lvl="1"/>
            <a:r>
              <a:rPr lang="en-US" noProof="1"/>
              <a:t>Graduated as Top Student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SoftUni</a:t>
            </a:r>
          </a:p>
          <a:p>
            <a:pPr lvl="1"/>
            <a:r>
              <a:rPr lang="en-US" noProof="1"/>
              <a:t>Training Team Leader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SoftUni</a:t>
            </a:r>
          </a:p>
          <a:p>
            <a:pPr lvl="1"/>
            <a:r>
              <a:rPr lang="en-US" noProof="1"/>
              <a:t>Exceptionally creative, loves making exams</a:t>
            </a:r>
          </a:p>
          <a:p>
            <a:pPr lvl="1"/>
            <a:r>
              <a:rPr lang="en-US" noProof="1"/>
              <a:t>Interested mainly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95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326" y="1468066"/>
            <a:ext cx="2800610" cy="32359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lvl="1"/>
            <a:r>
              <a:rPr lang="en-US" dirty="0"/>
              <a:t>Training Team Lead at Software University</a:t>
            </a:r>
          </a:p>
          <a:p>
            <a:pPr lvl="1"/>
            <a:r>
              <a:rPr lang="en-US" dirty="0"/>
              <a:t>Top performing student from the Software University</a:t>
            </a:r>
          </a:p>
          <a:p>
            <a:pPr lvl="1"/>
            <a:r>
              <a:rPr lang="en-US" dirty="0"/>
              <a:t>Programming experience with C#, Java, C++, Python, JavaScript, PHP, VB, Assembler and other programming languages </a:t>
            </a:r>
          </a:p>
          <a:p>
            <a:pPr lvl="1"/>
            <a:r>
              <a:rPr lang="en-US" dirty="0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</p:spTree>
    <p:extLst>
      <p:ext uri="{BB962C8B-B14F-4D97-AF65-F5344CB8AC3E}">
        <p14:creationId xmlns:p14="http://schemas.microsoft.com/office/powerpoint/2010/main" val="89824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0-10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Lectures 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11-Oct-2017 – 8-Nov-2017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Final defense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13-Jan-2018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14-Jan-2018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Overall Quality – 25%</a:t>
            </a:r>
          </a:p>
          <a:p>
            <a:pPr lvl="1"/>
            <a:r>
              <a:rPr lang="en-US" dirty="0"/>
              <a:t>Teamwork – 50%</a:t>
            </a:r>
          </a:p>
          <a:p>
            <a:pPr lvl="1"/>
            <a:r>
              <a:rPr lang="en-US" dirty="0"/>
              <a:t>Presentation – 25%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Extra credit – 10%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r>
              <a:rPr lang="en-US" dirty="0"/>
              <a:t>During 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 </a:t>
            </a:r>
            <a:r>
              <a:rPr lang="en-US" dirty="0"/>
              <a:t>day,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will be given out</a:t>
            </a:r>
          </a:p>
          <a:p>
            <a:r>
              <a:rPr lang="en-US" dirty="0"/>
              <a:t>Complete the assignment with your teammates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advance </a:t>
            </a:r>
            <a:r>
              <a:rPr lang="en-US" dirty="0"/>
              <a:t>to the next stage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Only students who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completed all assignments </a:t>
            </a:r>
            <a:r>
              <a:rPr lang="en-US" dirty="0"/>
              <a:t>will be eligible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final project</a:t>
            </a:r>
            <a:r>
              <a:rPr lang="en-US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58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2930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382058" cy="5570355"/>
          </a:xfrm>
        </p:spPr>
        <p:txBody>
          <a:bodyPr>
            <a:normAutofit/>
          </a:bodyPr>
          <a:lstStyle/>
          <a:p>
            <a:r>
              <a:rPr lang="en-US" dirty="0"/>
              <a:t>Design and implement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</a:p>
          <a:p>
            <a:pPr lvl="1"/>
            <a:r>
              <a:rPr lang="en-US" dirty="0"/>
              <a:t>Develop your own </a:t>
            </a:r>
            <a:r>
              <a:rPr lang="en-US" dirty="0">
                <a:solidFill>
                  <a:schemeClr val="accent1"/>
                </a:solidFill>
              </a:rPr>
              <a:t>back-end service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/>
            <a:r>
              <a:rPr lang="en-US" dirty="0"/>
              <a:t>Communicate via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services</a:t>
            </a:r>
          </a:p>
          <a:p>
            <a:pPr lvl="1"/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well-structured code</a:t>
            </a:r>
            <a:r>
              <a:rPr lang="en-US" dirty="0"/>
              <a:t>!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Organize</a:t>
            </a:r>
            <a:r>
              <a:rPr lang="en-US" dirty="0"/>
              <a:t> your team</a:t>
            </a:r>
          </a:p>
          <a:p>
            <a:pPr lvl="1"/>
            <a:r>
              <a:rPr lang="en-US" dirty="0"/>
              <a:t>Chose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Manager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control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 management </a:t>
            </a:r>
            <a:r>
              <a:rPr lang="en-US" dirty="0"/>
              <a:t>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pic>
        <p:nvPicPr>
          <p:cNvPr id="7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136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36923" y="4380711"/>
            <a:ext cx="2031837" cy="20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275599" cy="5570355"/>
          </a:xfrm>
        </p:spPr>
        <p:txBody>
          <a:bodyPr>
            <a:normAutofit/>
          </a:bodyPr>
          <a:lstStyle/>
          <a:p>
            <a:pPr>
              <a:spcBef>
                <a:spcPts val="6000"/>
              </a:spcBef>
            </a:pPr>
            <a:r>
              <a:rPr lang="en-US" dirty="0"/>
              <a:t>Your team has to agree on a </a:t>
            </a:r>
            <a:r>
              <a:rPr lang="en-US" dirty="0">
                <a:solidFill>
                  <a:schemeClr val="accent1"/>
                </a:solidFill>
              </a:rPr>
              <a:t>topic</a:t>
            </a:r>
            <a:r>
              <a:rPr lang="en-US" dirty="0"/>
              <a:t> and create their own </a:t>
            </a:r>
            <a:r>
              <a:rPr lang="en-US" dirty="0">
                <a:solidFill>
                  <a:schemeClr val="accent1"/>
                </a:solidFill>
              </a:rPr>
              <a:t>assignment</a:t>
            </a:r>
          </a:p>
          <a:p>
            <a:pPr>
              <a:spcBef>
                <a:spcPts val="6000"/>
              </a:spcBef>
            </a:pPr>
            <a:r>
              <a:rPr lang="en-US" dirty="0"/>
              <a:t>Consult the trainers’ team for advice on </a:t>
            </a:r>
            <a:r>
              <a:rPr lang="en-US" dirty="0">
                <a:solidFill>
                  <a:schemeClr val="accent1"/>
                </a:solidFill>
              </a:rPr>
              <a:t>requirement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scope</a:t>
            </a:r>
          </a:p>
          <a:p>
            <a:pPr>
              <a:spcBef>
                <a:spcPts val="6000"/>
              </a:spcBef>
            </a:pPr>
            <a:r>
              <a:rPr lang="en-US" dirty="0"/>
              <a:t>List of </a:t>
            </a:r>
            <a:r>
              <a:rPr lang="en-US" dirty="0">
                <a:solidFill>
                  <a:schemeClr val="accent1"/>
                </a:solidFill>
              </a:rPr>
              <a:t>sample ideas </a:t>
            </a:r>
            <a:r>
              <a:rPr lang="en-US" dirty="0"/>
              <a:t>will be provided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Assignment</a:t>
            </a:r>
          </a:p>
        </p:txBody>
      </p:sp>
      <p:pic>
        <p:nvPicPr>
          <p:cNvPr id="9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600200"/>
            <a:ext cx="3733800" cy="3769634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72012" y="4029916"/>
            <a:ext cx="9646800" cy="2523284"/>
            <a:chOff x="379412" y="3371080"/>
            <a:chExt cx="11232000" cy="293792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412" y="3429000"/>
              <a:ext cx="2736000" cy="27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3625358" y="3371080"/>
              <a:ext cx="4818054" cy="29379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12" y="3471369"/>
              <a:ext cx="2780017" cy="2737341"/>
            </a:xfrm>
            <a:prstGeom prst="rect">
              <a:avLst/>
            </a:prstGeom>
          </p:spPr>
        </p:pic>
      </p:grpSp>
      <p:sp>
        <p:nvSpPr>
          <p:cNvPr id="9" name="Rounded Rectangle 6"/>
          <p:cNvSpPr/>
          <p:nvPr/>
        </p:nvSpPr>
        <p:spPr>
          <a:xfrm>
            <a:off x="531812" y="3056710"/>
            <a:ext cx="11125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https://softuni.bg/trainings/1799/practical-teamwork-sept-2017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softuni-teamwork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76400"/>
            <a:ext cx="12188825" cy="2819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Practical Teamwork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719034"/>
          </a:xfrm>
        </p:spPr>
        <p:txBody>
          <a:bodyPr/>
          <a:lstStyle/>
          <a:p>
            <a:r>
              <a:rPr lang="en-US" dirty="0"/>
              <a:t>Additional Training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5721" y="1752600"/>
            <a:ext cx="4670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</a:t>
            </a:r>
          </a:p>
        </p:txBody>
      </p:sp>
      <p:pic>
        <p:nvPicPr>
          <p:cNvPr id="1027" name="Picture 3" descr="C:\Users\Vako\Desktop\315px-Microsoft__NET_Logo_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776" y="3008612"/>
            <a:ext cx="1207691" cy="11501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ako\Desktop\logo.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776" y="3008612"/>
            <a:ext cx="1150328" cy="1150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Vako\Desktop\213648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94" y="3008612"/>
            <a:ext cx="1916971" cy="11501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Vako\Desktop\Java_logo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92" y="3008612"/>
            <a:ext cx="2054157" cy="1150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Months Training</a:t>
            </a:r>
          </a:p>
          <a:p>
            <a:pPr lvl="1"/>
            <a:r>
              <a:rPr lang="en-US" dirty="0"/>
              <a:t>Gain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skills </a:t>
            </a:r>
            <a:r>
              <a:rPr lang="en-US" dirty="0"/>
              <a:t>for working in a team</a:t>
            </a:r>
          </a:p>
          <a:p>
            <a:r>
              <a:rPr lang="en-US" dirty="0"/>
              <a:t>Part I</a:t>
            </a:r>
          </a:p>
          <a:p>
            <a:pPr lvl="1"/>
            <a:r>
              <a:rPr lang="en-US" dirty="0"/>
              <a:t>Lectures and Exercises on specific skills</a:t>
            </a:r>
          </a:p>
          <a:p>
            <a:pPr lvl="1"/>
            <a:r>
              <a:rPr lang="en-US" dirty="0"/>
              <a:t>Submit your homework to advance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live</a:t>
            </a:r>
            <a:r>
              <a:rPr lang="en-US" dirty="0">
                <a:sym typeface="Wingdings" panose="05000000000000000000" pitchFamily="2" charset="2"/>
              </a:rPr>
              <a:t> at </a:t>
            </a:r>
            <a:r>
              <a:rPr lang="en-US" noProof="1">
                <a:sym typeface="Wingdings" panose="05000000000000000000" pitchFamily="2" charset="2"/>
              </a:rPr>
              <a:t>SoftUni</a:t>
            </a:r>
            <a:endParaRPr lang="en-US" noProof="1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Teamwork Course Goals</a:t>
            </a:r>
          </a:p>
        </p:txBody>
      </p:sp>
      <p:pic>
        <p:nvPicPr>
          <p:cNvPr id="5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8475" y="1447800"/>
            <a:ext cx="1993514" cy="2012646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007151" y="4082878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2" y="2057400"/>
            <a:ext cx="3352800" cy="2627531"/>
            <a:chOff x="1370012" y="2173069"/>
            <a:chExt cx="3352800" cy="2627531"/>
          </a:xfrm>
        </p:grpSpPr>
        <p:sp>
          <p:nvSpPr>
            <p:cNvPr id="2" name="Rectangle 1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11. October</a:t>
              </a:r>
            </a:p>
            <a:p>
              <a:pPr algn="ctr"/>
              <a:r>
                <a:rPr lang="en-US" sz="2800" dirty="0"/>
                <a:t>25. October</a:t>
              </a:r>
            </a:p>
            <a:p>
              <a:pPr algn="ctr"/>
              <a:r>
                <a:rPr lang="en-US" sz="2800" dirty="0"/>
                <a:t>8. November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2412" y="2173069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Lectures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41812" y="2057400"/>
            <a:ext cx="3581400" cy="2627531"/>
            <a:chOff x="1255712" y="2173069"/>
            <a:chExt cx="3581400" cy="2627531"/>
          </a:xfrm>
        </p:grpSpPr>
        <p:sp>
          <p:nvSpPr>
            <p:cNvPr id="43" name="Rectangle 42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22. November</a:t>
              </a:r>
            </a:p>
            <a:p>
              <a:pPr algn="ctr"/>
              <a:r>
                <a:rPr lang="en-US" sz="2800" dirty="0"/>
                <a:t>29. November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5712" y="2173069"/>
              <a:ext cx="358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Final Assignment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304212" y="2057400"/>
            <a:ext cx="3505200" cy="2627531"/>
            <a:chOff x="1293812" y="2173069"/>
            <a:chExt cx="3505200" cy="2627531"/>
          </a:xfrm>
        </p:grpSpPr>
        <p:sp>
          <p:nvSpPr>
            <p:cNvPr id="52" name="Rectangle 51"/>
            <p:cNvSpPr/>
            <p:nvPr/>
          </p:nvSpPr>
          <p:spPr>
            <a:xfrm>
              <a:off x="1370012" y="2819400"/>
              <a:ext cx="3352800" cy="1981200"/>
            </a:xfrm>
            <a:prstGeom prst="rect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13. January</a:t>
              </a:r>
            </a:p>
            <a:p>
              <a:pPr algn="ctr"/>
              <a:r>
                <a:rPr lang="en-US" sz="2800" dirty="0"/>
                <a:t>14. January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93812" y="2173069"/>
              <a:ext cx="350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Defense</a:t>
              </a:r>
            </a:p>
          </p:txBody>
        </p:sp>
      </p:grpSp>
      <p:sp>
        <p:nvSpPr>
          <p:cNvPr id="54" name="Rounded Rectangle 6"/>
          <p:cNvSpPr/>
          <p:nvPr/>
        </p:nvSpPr>
        <p:spPr>
          <a:xfrm>
            <a:off x="531812" y="5647510"/>
            <a:ext cx="11125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schedule allows you to study for your exams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Practical Teamwork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  <p:pic>
        <p:nvPicPr>
          <p:cNvPr id="9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7512" y="838200"/>
            <a:ext cx="3733800" cy="3769634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Teamwork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Technical, organizational and personal skills for working in a team environment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Guidelines for analyzing project requirements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Practical introduction to web frameworks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en-US" dirty="0"/>
              <a:t>Presentation skills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Source Control Systems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Git</a:t>
            </a:r>
            <a:r>
              <a:rPr lang="en-US" dirty="0"/>
              <a:t> &amp; GitHub, IDE integration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/>
              <a:t>Project Requirements and UI Prototyping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a UI prototype from requirements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/>
              <a:t>Task Management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Trello, Kanban,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52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408323" y="4380711"/>
            <a:ext cx="2031837" cy="2031837"/>
          </a:xfrm>
          <a:prstGeom prst="rect">
            <a:avLst/>
          </a:prstGeom>
        </p:spPr>
      </p:pic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17" y="4477877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</TotalTime>
  <Words>553</Words>
  <Application>Microsoft Office PowerPoint</Application>
  <PresentationFormat>Custom</PresentationFormat>
  <Paragraphs>149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1_SoftUni 16x9</vt:lpstr>
      <vt:lpstr>Practical Teamwork</vt:lpstr>
      <vt:lpstr>Table of Contents</vt:lpstr>
      <vt:lpstr>Have a Question?</vt:lpstr>
      <vt:lpstr>Practical Teamwork @ SoftUni</vt:lpstr>
      <vt:lpstr>Practical Teamwork Course Goals</vt:lpstr>
      <vt:lpstr>Course Timeline</vt:lpstr>
      <vt:lpstr>Practical Teamwork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Practical Teamwork</vt:lpstr>
      <vt:lpstr>Training Duration and Schedule</vt:lpstr>
      <vt:lpstr>Why English?</vt:lpstr>
      <vt:lpstr>Practical Teamwork</vt:lpstr>
      <vt:lpstr>Scoring System for the Course</vt:lpstr>
      <vt:lpstr>Homework Assignments &amp; Exercises</vt:lpstr>
      <vt:lpstr>Project Details</vt:lpstr>
      <vt:lpstr>Project Assignment</vt:lpstr>
      <vt:lpstr>Resources</vt:lpstr>
      <vt:lpstr>The Programming Basics Slides and Videos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Teamwork - Course Overview</dc:title>
  <dc:subject>Practical Teamwork Course</dc:subject>
  <dc:creator>Software University Foundation</dc:creator>
  <cp:keywords>software engineering, teamwork, programming, course, SoftUni, Software University</cp:keywords>
  <dc:description>Practical Teamwork Course @ SoftUni - https://softuni.bg/courses/practical-teamwork</dc:description>
  <cp:lastModifiedBy>123</cp:lastModifiedBy>
  <cp:revision>100</cp:revision>
  <dcterms:created xsi:type="dcterms:W3CDTF">2014-01-02T17:00:34Z</dcterms:created>
  <dcterms:modified xsi:type="dcterms:W3CDTF">2017-10-11T13:05:12Z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